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7" r:id="rId9"/>
    <p:sldId id="275" r:id="rId10"/>
    <p:sldId id="269" r:id="rId11"/>
    <p:sldId id="285" r:id="rId12"/>
    <p:sldId id="284" r:id="rId13"/>
    <p:sldId id="286" r:id="rId14"/>
    <p:sldId id="287" r:id="rId15"/>
    <p:sldId id="274" r:id="rId16"/>
    <p:sldId id="277" r:id="rId17"/>
    <p:sldId id="280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F86"/>
    <a:srgbClr val="AC1F26"/>
    <a:srgbClr val="007FB7"/>
    <a:srgbClr val="46A741"/>
    <a:srgbClr val="EB6675"/>
    <a:srgbClr val="F3A447"/>
    <a:srgbClr val="AF9DCC"/>
    <a:srgbClr val="D092A7"/>
    <a:srgbClr val="B8C4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7532" autoAdjust="0"/>
  </p:normalViewPr>
  <p:slideViewPr>
    <p:cSldViewPr snapToGrid="0">
      <p:cViewPr varScale="1">
        <p:scale>
          <a:sx n="85" d="100"/>
          <a:sy n="85" d="100"/>
        </p:scale>
        <p:origin x="20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2F527-8DB8-42F6-A20A-51FD081DECB8}" type="datetimeFigureOut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604E3-CD7E-4254-AAB8-0E15B2B26B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4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隨著成長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同學開始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性感到好奇，亦愈來愈重視朋輩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認同。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與朋友交往時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或會因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一時貪玩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忽略了別人的感受，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甚至以「性」和性情作為閒談或取笑別人的題材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。教師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在教學時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，宜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提醒學生尊重他人的重要性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採取審慎及客觀的態度，開放而細心地聆聽及了解學生的需要或問題，幫助他們以負責任的態度討論與性相關的議題，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在生活中作出合宜的行為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3370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老師可請學生分享他們的想法，讓學生思考行為對他人的影響，由此引導學生認清與人相處應尊重他人、謹言慎行，不可以「性」作為閒談或取笑別人的題材。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401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老師可請學生分享他們的想法，讓學生思考行為對他人的影響，由此引導學生認清與人相處應尊重他人、謹言慎行，不可以「性」作為閒談或取笑別人的題材。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913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老師可請學生分享他們的想法，讓學生思考行為對他人的影響，由此引導學生認清與人相處應尊重他人、謹言慎行，不可以「性」作為閒談或取笑別人的題材。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018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教師需提醒學生</a:t>
            </a:r>
            <a:r>
              <a:rPr lang="en-US" altLang="zh-TW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︰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與人相處時，每個人對同樣的對待或會有不同的感受。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有人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可能不介意被取笑或改花名，但取笑別人身體、亂改花名、不適當接觸別人身體等行為，都可能會令同學感到尷尬、難過、憤怒等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，這些都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有可能是性騷擾的行為</a:t>
            </a:r>
            <a:r>
              <a:rPr lang="zh-TW" altLang="en-US" sz="1800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 smtClean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800" kern="100" dirty="0" smtClean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1800" dirty="0" smtClean="0"/>
              <a:t>性騷擾是違法行為，會帶來民事法律責任，有部分行為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例如非禮、跟蹤、 電話騷擾等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更會同時帶來刑事後果。 </a:t>
            </a:r>
            <a:endParaRPr lang="en-US" altLang="zh-TW" sz="18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369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dirty="0" smtClean="0">
                <a:solidFill>
                  <a:srgbClr val="7030A0"/>
                </a:solidFill>
              </a:rPr>
              <a:t>藉着帶領學生回顧雅雅、恩恩和阿勝的回應方法，進一步思考：「面對別人不尊重我們的身體，應該如何保護自己？」</a:t>
            </a:r>
          </a:p>
          <a:p>
            <a:r>
              <a:rPr lang="zh-TW" altLang="en-US" sz="1200" b="0" dirty="0" smtClean="0">
                <a:solidFill>
                  <a:srgbClr val="7030A0"/>
                </a:solidFill>
              </a:rPr>
              <a:t>教師</a:t>
            </a:r>
            <a:r>
              <a:rPr lang="zh-TW" altLang="en-US" sz="1200" b="0" dirty="0">
                <a:solidFill>
                  <a:srgbClr val="7030A0"/>
                </a:solidFill>
              </a:rPr>
              <a:t>可自行相關的新聞、生活事例，引導學生進行討論，以助學生提高自我保護的意識。</a:t>
            </a:r>
            <a:endParaRPr lang="en-US" altLang="zh-TW" sz="1200" b="0" dirty="0">
              <a:solidFill>
                <a:srgbClr val="7030A0"/>
              </a:solidFill>
            </a:endParaRPr>
          </a:p>
          <a:p>
            <a:endParaRPr lang="en-US" altLang="zh-HK" sz="1200" b="0" dirty="0">
              <a:solidFill>
                <a:srgbClr val="7030A0"/>
              </a:solidFill>
            </a:endParaRPr>
          </a:p>
          <a:p>
            <a:endParaRPr lang="zh-HK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6113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如受到性騷擾，應即時表明立場，告訴騷擾者他</a:t>
            </a:r>
            <a:r>
              <a:rPr lang="en-US" altLang="zh-TW" dirty="0" smtClean="0"/>
              <a:t>/</a:t>
            </a:r>
            <a:r>
              <a:rPr lang="zh-TW" altLang="en-US" dirty="0" smtClean="0"/>
              <a:t>她的行為是不受歡迎的，必須停止，並告訴信任的人，例如老師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家長或親友。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94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zh-HK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李賢慧著，悅瑄譯</a:t>
            </a:r>
            <a:r>
              <a:rPr lang="zh-TW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（</a:t>
            </a:r>
            <a:r>
              <a:rPr lang="en-US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2018</a:t>
            </a:r>
            <a:r>
              <a:rPr lang="zh-TW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）</a:t>
            </a:r>
            <a:r>
              <a:rPr lang="zh-HK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r>
              <a:rPr lang="zh-TW" altLang="zh-HK" sz="1800" b="1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喜歡妳，為什麼不能抱抱妳？</a:t>
            </a:r>
            <a:r>
              <a:rPr lang="zh-HK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。台北︰双美生活文創股份有限公司</a:t>
            </a:r>
            <a:r>
              <a:rPr lang="zh-TW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zh-TW" altLang="zh-HK" sz="1800" u="none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664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老師引導學生觀察</a:t>
            </a:r>
            <a:r>
              <a:rPr lang="zh-HK" altLang="zh-H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雅雅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的表情，讓學生明白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不顧及他人感受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，會令人感到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生氣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透過故事情境作引入，讓學生明白談論別人的身體時，需要代入別人的感受，去反思自己的言行對別人所造成的影響。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2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老師引導學生觀察</a:t>
            </a:r>
            <a:r>
              <a:rPr lang="zh-HK" altLang="zh-H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恩恩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的表情，讓學生明白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隨意開玩笑、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不顧他人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，會令人感到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生氣、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難受。</a:t>
            </a:r>
          </a:p>
          <a:p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透過故事情境作引入，讓學生明白談論別人的身體時，需要代入別人的感受，去反思自己的言行對別人所造成的影響。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81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＊老師先</a:t>
            </a:r>
            <a:r>
              <a:rPr lang="zh-HK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展示</a:t>
            </a: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繪本</a:t>
            </a:r>
            <a:r>
              <a:rPr lang="en-US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P.21</a:t>
            </a:r>
            <a:r>
              <a:rPr lang="zh-HK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的圖畫</a:t>
            </a: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（同學們取笑阿勝胖胖的身體）</a:t>
            </a:r>
            <a:r>
              <a:rPr lang="zh-TW" altLang="en-US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，暫時</a:t>
            </a:r>
            <a:r>
              <a:rPr lang="zh-HK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遮蓋旁邊</a:t>
            </a:r>
            <a:r>
              <a:rPr lang="en-US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P.22</a:t>
            </a:r>
            <a:r>
              <a:rPr lang="zh-HK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故事的後續</a:t>
            </a:r>
            <a:r>
              <a:rPr lang="zh-TW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HK" altLang="zh-HK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阿勝哭了）</a:t>
            </a:r>
            <a:r>
              <a:rPr lang="zh-TW" altLang="en-US" sz="1800" kern="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，以讓學生進行下一輪閱讀時，思考不直接表達自己被冒犯的感受，會有甚麼壞影響。</a:t>
            </a:r>
            <a:endParaRPr lang="en-US" altLang="zh-TW" sz="1800" kern="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透過故事情境作引入，讓學生明白談論別人的身體時，需要代入別人的感受，去反思自己的言行對別人所造成的影響。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593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可以選擇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與學生共讀繪本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安排學生自行閱讀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P.3-20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，然後進行討論，</a:t>
            </a:r>
            <a:r>
              <a:rPr lang="zh-TW" altLang="en-US" dirty="0"/>
              <a:t>自由作答。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小俊的言行超越了人與人相處的界線，沒有尊重他人，這樣做不只會破壞彼此關係，嚴重的會對對方造成傷害。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他在與人相處時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欠缺尊重他人的意識，沒有為自己及他人著想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，會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因一時的好奇或快感，在沒有深思潛在的傷害與後果的情況下，作出了不智的行為，最終為自己和他人帶來很多的麻煩及傷害，遠超自己所想。</a:t>
            </a:r>
            <a:endParaRPr lang="zh-TW" altLang="en-US" dirty="0"/>
          </a:p>
          <a:p>
            <a:endParaRPr lang="en-US" altLang="zh-HK" dirty="0"/>
          </a:p>
          <a:p>
            <a:r>
              <a:rPr lang="zh-TW" altLang="en-US" dirty="0"/>
              <a:t>雅雅、恩恩和阿勝面對被冒犯時各有不同的表達方法，老師可以引導學生想想不同的行動、表達方式，會有甚麼不一樣的結果。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740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學生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需時刻留意自己言行，切勿把自己快樂建築在別人的不安上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166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+mj-lt"/>
              <a:buNone/>
            </a:pPr>
            <a:r>
              <a:rPr lang="zh-TW" altLang="zh-HK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請學生就生活情境判斷「哪些言行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觸犯了別人的界線</a:t>
            </a:r>
            <a:r>
              <a:rPr lang="zh-TW" altLang="zh-HK" sz="1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？」。</a:t>
            </a:r>
            <a:endParaRPr lang="zh-TW" altLang="zh-HK" sz="18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可以接受 ／ 恰當／沒有不尊重他人的事項</a:t>
            </a:r>
            <a:r>
              <a:rPr lang="en-US" altLang="zh-TW" dirty="0"/>
              <a:t>︰</a:t>
            </a:r>
            <a:r>
              <a:rPr lang="zh-TW" altLang="en-US" dirty="0"/>
              <a:t>舉手示意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不能接受</a:t>
            </a:r>
            <a:r>
              <a:rPr lang="en-US" altLang="zh-TW" dirty="0"/>
              <a:t> / </a:t>
            </a:r>
            <a:r>
              <a:rPr lang="zh-TW" altLang="en-US" dirty="0"/>
              <a:t>不恰當</a:t>
            </a:r>
            <a:r>
              <a:rPr lang="en-US" altLang="zh-TW" dirty="0"/>
              <a:t> / </a:t>
            </a:r>
            <a:r>
              <a:rPr lang="zh-TW" altLang="en-US" dirty="0"/>
              <a:t>觸犯他人的界線 </a:t>
            </a:r>
            <a:r>
              <a:rPr lang="en-US" altLang="zh-TW" dirty="0"/>
              <a:t>/ </a:t>
            </a:r>
            <a:r>
              <a:rPr lang="zh-TW" altLang="en-US" dirty="0"/>
              <a:t>不尊重他人的事項</a:t>
            </a:r>
            <a:r>
              <a:rPr lang="en-US" altLang="zh-TW" dirty="0"/>
              <a:t>︰</a:t>
            </a:r>
            <a:r>
              <a:rPr lang="zh-TW" altLang="en-US" dirty="0"/>
              <a:t>雙手交叉示意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191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老師可請學生分享他們的想法，讓學生思考行為對他人的影響，由此引導學生認清與人相處應尊重他人、謹言慎行，不可以「性」作為閒談或取笑別人的題材。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71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46E-EB2C-4323-A2E9-D12582975722}" type="datetime1">
              <a:rPr lang="zh-HK" altLang="en-US" smtClean="0"/>
              <a:t>20/6/2022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345591"/>
            <a:ext cx="2057400" cy="365125"/>
          </a:xfrm>
        </p:spPr>
        <p:txBody>
          <a:bodyPr/>
          <a:lstStyle/>
          <a:p>
            <a:fld id="{B5E291A6-8A4F-432E-BB95-4B2D17B7B9CA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738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5A-C16A-4D8F-B815-0C8ACC658B79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663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8A14-D55E-45C0-AD54-83BD8B3C0B94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126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26DD-F5A2-4523-918F-B800AF099C33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987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DFE-CADF-433A-B0F1-D9B46EC87DA1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90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98D3B-F125-4D15-A890-FFCB525ABC23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345597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E291A6-8A4F-432E-BB95-4B2D17B7B9C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17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F7B-FD4B-4C85-8B4A-8209DFFD96D6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818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D6-C63E-423B-90D5-989655000F1D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663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457C-7807-47B2-8440-81EE12130FF2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223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A980-34BE-4B29-ABFF-C6D30E72460A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499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9038-432F-482C-AF4E-F95E97FD55AB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63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E074-6EE7-4770-B212-F1835AD30B68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274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0DF4-07CA-4F7C-87A1-3C7F2CF743F5}" type="datetime1">
              <a:rPr lang="zh-HK" altLang="en-US" smtClean="0"/>
              <a:t>20/6/2022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016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02365"/>
            <a:ext cx="7886700" cy="988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fld id="{F77FCA5C-2ECC-4B50-A60D-BDA3469892C3}" type="datetime1">
              <a:rPr lang="zh-HK" altLang="en-US" smtClean="0"/>
              <a:t>20/6/2022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8399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fld id="{B5E291A6-8A4F-432E-BB95-4B2D17B7B9CA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123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SexEd_2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hyperlink" Target="https://www.edb.gov.hk/attachment/tc/curriculum-development/4-key-tasks/moral-civic/SexEd_1.png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2272271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anose="020B0604020202020204" pitchFamily="34" charset="0"/>
              </a:rPr>
              <a:t>為什麼不能抱抱你？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B9E7A493-EDBD-4CA4-B6C8-EB161B5FB118}"/>
              </a:ext>
            </a:extLst>
          </p:cNvPr>
          <p:cNvSpPr txBox="1">
            <a:spLocks/>
          </p:cNvSpPr>
          <p:nvPr/>
        </p:nvSpPr>
        <p:spPr>
          <a:xfrm>
            <a:off x="2019299" y="3767102"/>
            <a:ext cx="5111752" cy="140306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價值觀教育 </a:t>
            </a:r>
            <a:r>
              <a:rPr kumimoji="0" lang="en-US" altLang="zh-TW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(</a:t>
            </a: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性教育</a:t>
            </a:r>
            <a:r>
              <a:rPr kumimoji="0" lang="en-US" altLang="zh-TW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550" b="1" dirty="0" smtClean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初小至</a:t>
            </a:r>
            <a:r>
              <a:rPr kumimoji="0" lang="zh-TW" altLang="en-US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高</a:t>
            </a: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小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教育局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德育、公民及國民教育組製作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2022</a:t>
            </a:r>
            <a:r>
              <a:rPr kumimoji="0" lang="zh-TW" altLang="en-US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年</a:t>
            </a:r>
            <a:r>
              <a:rPr lang="en-US" altLang="zh-TW" sz="255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6</a:t>
            </a:r>
            <a:r>
              <a:rPr kumimoji="0" lang="zh-TW" altLang="en-US" sz="255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月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8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9050">
            <a:solidFill>
              <a:srgbClr val="79C4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 1"/>
          <p:cNvSpPr txBox="1"/>
          <p:nvPr/>
        </p:nvSpPr>
        <p:spPr>
          <a:xfrm>
            <a:off x="833907" y="6275104"/>
            <a:ext cx="4047186" cy="38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lvl="0" defTabSz="914400" hangingPunct="0">
              <a:spcBef>
                <a:spcPts val="6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本組經過公開招標後，委託安徒生會製作本教材。</a:t>
            </a:r>
            <a:endParaRPr lang="zh-TW" altLang="en-US" sz="13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3888" y="526989"/>
            <a:ext cx="7886700" cy="11715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情境反思</a:t>
            </a:r>
            <a:endParaRPr lang="zh-HK" altLang="en-US" sz="4800" dirty="0">
              <a:solidFill>
                <a:schemeClr val="accent5"/>
              </a:solidFill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23888" y="1568580"/>
            <a:ext cx="7886700" cy="1011236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200" b="1" dirty="0">
                <a:latin typeface="+mj-ea"/>
              </a:rPr>
              <a:t>以下哪些言行觸犯了別人的</a:t>
            </a:r>
            <a:r>
              <a:rPr lang="zh-TW" altLang="en-US" sz="3200" b="1" dirty="0" smtClean="0">
                <a:latin typeface="+mj-ea"/>
              </a:rPr>
              <a:t>界線？</a:t>
            </a:r>
            <a:endParaRPr lang="en-US" altLang="zh-TW" sz="3200" b="1" dirty="0" smtClean="0">
              <a:latin typeface="+mj-ea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latin typeface="+mj-ea"/>
              </a:rPr>
              <a:t>面對這些情境，你是當事人會如何回應？</a:t>
            </a:r>
            <a:endParaRPr lang="zh-HK" altLang="en-US" sz="3200" b="1" dirty="0">
              <a:latin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0" y="2742859"/>
            <a:ext cx="3446329" cy="28482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273" y="2742860"/>
            <a:ext cx="3567164" cy="28808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64320" y="27829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恰當</a:t>
            </a:r>
            <a:endParaRPr lang="zh-HK" altLang="en-US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94493" y="27829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</a:t>
            </a:r>
            <a:endParaRPr lang="zh-HK" altLang="en-US" sz="2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2BCB37-A01C-423F-924E-97304437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35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3E8211-FF57-4E81-8C18-3D958F06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11</a:t>
            </a:fld>
            <a:endParaRPr lang="zh-HK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D6477118-B6CF-486F-8E75-9E6AB86F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4" y="1098810"/>
            <a:ext cx="6427250" cy="4660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98FB1C6-273C-45FB-8BD5-E84F0544D5BD}"/>
              </a:ext>
            </a:extLst>
          </p:cNvPr>
          <p:cNvSpPr txBox="1"/>
          <p:nvPr/>
        </p:nvSpPr>
        <p:spPr>
          <a:xfrm>
            <a:off x="1808219" y="167839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54BDBA9-9552-43E8-810B-040321316D2E}"/>
              </a:ext>
            </a:extLst>
          </p:cNvPr>
          <p:cNvSpPr txBox="1"/>
          <p:nvPr/>
        </p:nvSpPr>
        <p:spPr>
          <a:xfrm>
            <a:off x="5304456" y="167839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E3C0874-C939-409A-82C6-C88D03821DCB}"/>
              </a:ext>
            </a:extLst>
          </p:cNvPr>
          <p:cNvSpPr txBox="1"/>
          <p:nvPr/>
        </p:nvSpPr>
        <p:spPr>
          <a:xfrm>
            <a:off x="1872766" y="43486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6177399-0A30-4E2B-8965-D6F8167CE9C0}"/>
              </a:ext>
            </a:extLst>
          </p:cNvPr>
          <p:cNvSpPr txBox="1"/>
          <p:nvPr/>
        </p:nvSpPr>
        <p:spPr>
          <a:xfrm>
            <a:off x="5304455" y="43486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3E8211-FF57-4E81-8C18-3D958F06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29" name="圖片 28" descr="一張含有 廣場 的圖片&#10;&#10;自動產生的描述">
            <a:extLst>
              <a:ext uri="{FF2B5EF4-FFF2-40B4-BE49-F238E27FC236}">
                <a16:creationId xmlns:a16="http://schemas.microsoft.com/office/drawing/2014/main" id="{90A92AEC-2B2D-494A-B0ED-8F53F61FD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3" y="1179602"/>
            <a:ext cx="6427251" cy="4660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圓角矩形 1">
            <a:extLst>
              <a:ext uri="{FF2B5EF4-FFF2-40B4-BE49-F238E27FC236}">
                <a16:creationId xmlns:a16="http://schemas.microsoft.com/office/drawing/2014/main" id="{BF36D830-7FB5-4069-B80F-D211D6124079}"/>
              </a:ext>
            </a:extLst>
          </p:cNvPr>
          <p:cNvSpPr/>
          <p:nvPr/>
        </p:nvSpPr>
        <p:spPr>
          <a:xfrm>
            <a:off x="1559859" y="1311335"/>
            <a:ext cx="2528047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kern="100" dirty="0">
                <a:solidFill>
                  <a:srgbClr val="46A7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kumimoji="0" lang="zh-TW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46A74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同學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46A74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表示不願意</a:t>
            </a:r>
            <a:r>
              <a:rPr kumimoji="0" lang="zh-TW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46A74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和男同學</a:t>
            </a: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46A74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一齊玩</a:t>
            </a:r>
          </a:p>
        </p:txBody>
      </p:sp>
      <p:sp>
        <p:nvSpPr>
          <p:cNvPr id="32" name="圓角矩形 1">
            <a:extLst>
              <a:ext uri="{FF2B5EF4-FFF2-40B4-BE49-F238E27FC236}">
                <a16:creationId xmlns:a16="http://schemas.microsoft.com/office/drawing/2014/main" id="{ABA5E7A9-12D2-4BD7-B4D4-8563FFE9E4E5}"/>
              </a:ext>
            </a:extLst>
          </p:cNvPr>
          <p:cNvSpPr/>
          <p:nvPr/>
        </p:nvSpPr>
        <p:spPr>
          <a:xfrm>
            <a:off x="1624405" y="4112182"/>
            <a:ext cx="2528047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800" b="1" kern="100" dirty="0">
                <a:solidFill>
                  <a:srgbClr val="AC1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同學盯</a:t>
            </a:r>
            <a:r>
              <a:rPr lang="zh-TW" altLang="en-US" sz="2800" b="1" kern="100" dirty="0" smtClean="0">
                <a:solidFill>
                  <a:srgbClr val="AC1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</a:t>
            </a:r>
            <a:r>
              <a:rPr lang="zh-TW" altLang="en-US" sz="2800" b="1" kern="100" dirty="0">
                <a:solidFill>
                  <a:srgbClr val="AC1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</a:t>
            </a:r>
            <a:r>
              <a:rPr lang="zh-TW" altLang="en-US" sz="2800" b="1" kern="100" dirty="0" smtClean="0">
                <a:solidFill>
                  <a:srgbClr val="AC1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位同學的身體，表示</a:t>
            </a:r>
            <a:r>
              <a:rPr kumimoji="0" lang="zh-TW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AC1F2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十分欣賞他</a:t>
            </a:r>
            <a:r>
              <a:rPr kumimoji="0" lang="en-US" altLang="zh-TW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AC1F2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AC1F2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她的身材</a:t>
            </a:r>
            <a:endParaRPr kumimoji="0" lang="zh-TW" altLang="en-US" sz="2800" b="1" i="0" u="none" strike="noStrike" kern="100" cap="none" spc="0" normalizeH="0" baseline="0" noProof="0" dirty="0">
              <a:ln>
                <a:noFill/>
              </a:ln>
              <a:solidFill>
                <a:srgbClr val="AC1F2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圓角矩形 1">
            <a:extLst>
              <a:ext uri="{FF2B5EF4-FFF2-40B4-BE49-F238E27FC236}">
                <a16:creationId xmlns:a16="http://schemas.microsoft.com/office/drawing/2014/main" id="{D0FD21A2-48C4-4D72-99F2-D27018676683}"/>
              </a:ext>
            </a:extLst>
          </p:cNvPr>
          <p:cNvSpPr/>
          <p:nvPr/>
        </p:nvSpPr>
        <p:spPr>
          <a:xfrm>
            <a:off x="5056095" y="3981553"/>
            <a:ext cx="2528047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zh-TW" altLang="en-US" sz="2300" b="1" kern="100" dirty="0" smtClean="0">
                <a:solidFill>
                  <a:srgbClr val="552F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kumimoji="0" lang="zh-TW" altLang="en-US" sz="2300" b="1" i="0" u="none" strike="noStrike" kern="100" cap="none" spc="0" normalizeH="0" baseline="0" noProof="0" dirty="0" smtClean="0">
                <a:ln>
                  <a:noFill/>
                </a:ln>
                <a:solidFill>
                  <a:srgbClr val="552F8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kumimoji="0" lang="zh-TW" altLang="en-US" sz="2300" b="1" i="0" u="none" strike="noStrike" kern="100" cap="none" spc="0" normalizeH="0" baseline="0" noProof="0" dirty="0">
                <a:ln>
                  <a:noFill/>
                </a:ln>
                <a:solidFill>
                  <a:srgbClr val="552F8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於小息</a:t>
            </a:r>
            <a:r>
              <a:rPr kumimoji="0" lang="zh-TW" altLang="en-US" sz="2300" b="1" i="0" u="none" strike="noStrike" kern="100" cap="none" spc="0" normalizeH="0" baseline="0" noProof="0" dirty="0" smtClean="0">
                <a:ln>
                  <a:noFill/>
                </a:ln>
                <a:solidFill>
                  <a:srgbClr val="552F8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300" b="1" kern="100" dirty="0" smtClean="0">
                <a:solidFill>
                  <a:srgbClr val="552F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，大聲</a:t>
            </a:r>
            <a:r>
              <a:rPr kumimoji="0" lang="zh-TW" altLang="en-US" sz="2300" b="1" i="0" u="none" strike="noStrike" kern="100" cap="none" spc="0" normalizeH="0" baseline="0" noProof="0" dirty="0" smtClean="0">
                <a:ln>
                  <a:noFill/>
                </a:ln>
                <a:solidFill>
                  <a:srgbClr val="552F8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講與性相關的笑話</a:t>
            </a:r>
            <a:r>
              <a:rPr lang="zh-TW" altLang="en-US" sz="2300" b="1" kern="100" dirty="0" smtClean="0">
                <a:solidFill>
                  <a:srgbClr val="552F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，但在旁的同學並不想參與</a:t>
            </a:r>
            <a:endParaRPr kumimoji="0" lang="zh-TW" altLang="en-US" sz="2300" b="1" i="0" u="none" strike="noStrike" kern="100" cap="none" spc="0" normalizeH="0" baseline="0" noProof="0" dirty="0">
              <a:ln>
                <a:noFill/>
              </a:ln>
              <a:solidFill>
                <a:srgbClr val="552F8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1">
            <a:extLst>
              <a:ext uri="{FF2B5EF4-FFF2-40B4-BE49-F238E27FC236}">
                <a16:creationId xmlns:a16="http://schemas.microsoft.com/office/drawing/2014/main" id="{D0FD21A2-48C4-4D72-99F2-D27018676683}"/>
              </a:ext>
            </a:extLst>
          </p:cNvPr>
          <p:cNvSpPr/>
          <p:nvPr/>
        </p:nvSpPr>
        <p:spPr>
          <a:xfrm>
            <a:off x="5056095" y="1433116"/>
            <a:ext cx="2528047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800" b="1" kern="100" dirty="0">
                <a:solidFill>
                  <a:srgbClr val="007F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有同學隨意撥弄你的衣服</a:t>
            </a:r>
          </a:p>
        </p:txBody>
      </p:sp>
    </p:spTree>
    <p:extLst>
      <p:ext uri="{BB962C8B-B14F-4D97-AF65-F5344CB8AC3E}">
        <p14:creationId xmlns:p14="http://schemas.microsoft.com/office/powerpoint/2010/main" val="15738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3E8211-FF57-4E81-8C18-3D958F06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13</a:t>
            </a:fld>
            <a:endParaRPr lang="zh-HK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D6477118-B6CF-486F-8E75-9E6AB86F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4" y="1098810"/>
            <a:ext cx="6427250" cy="4660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98FB1C6-273C-45FB-8BD5-E84F0544D5BD}"/>
              </a:ext>
            </a:extLst>
          </p:cNvPr>
          <p:cNvSpPr txBox="1"/>
          <p:nvPr/>
        </p:nvSpPr>
        <p:spPr>
          <a:xfrm>
            <a:off x="1808219" y="167839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54BDBA9-9552-43E8-810B-040321316D2E}"/>
              </a:ext>
            </a:extLst>
          </p:cNvPr>
          <p:cNvSpPr txBox="1"/>
          <p:nvPr/>
        </p:nvSpPr>
        <p:spPr>
          <a:xfrm>
            <a:off x="5304456" y="167839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E3C0874-C939-409A-82C6-C88D03821DCB}"/>
              </a:ext>
            </a:extLst>
          </p:cNvPr>
          <p:cNvSpPr txBox="1"/>
          <p:nvPr/>
        </p:nvSpPr>
        <p:spPr>
          <a:xfrm>
            <a:off x="1872766" y="43486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6177399-0A30-4E2B-8965-D6F8167CE9C0}"/>
              </a:ext>
            </a:extLst>
          </p:cNvPr>
          <p:cNvSpPr txBox="1"/>
          <p:nvPr/>
        </p:nvSpPr>
        <p:spPr>
          <a:xfrm>
            <a:off x="5304455" y="43486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9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3E8211-FF57-4E81-8C18-3D958F06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29" name="圖片 28" descr="一張含有 廣場 的圖片&#10;&#10;自動產生的描述">
            <a:extLst>
              <a:ext uri="{FF2B5EF4-FFF2-40B4-BE49-F238E27FC236}">
                <a16:creationId xmlns:a16="http://schemas.microsoft.com/office/drawing/2014/main" id="{90A92AEC-2B2D-494A-B0ED-8F53F61FD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7" y="1032945"/>
            <a:ext cx="6427251" cy="4660378"/>
          </a:xfrm>
          <a:prstGeom prst="rect">
            <a:avLst/>
          </a:prstGeom>
        </p:spPr>
      </p:pic>
      <p:sp>
        <p:nvSpPr>
          <p:cNvPr id="30" name="圓角矩形 1">
            <a:extLst>
              <a:ext uri="{FF2B5EF4-FFF2-40B4-BE49-F238E27FC236}">
                <a16:creationId xmlns:a16="http://schemas.microsoft.com/office/drawing/2014/main" id="{BF36D830-7FB5-4069-B80F-D211D6124079}"/>
              </a:ext>
            </a:extLst>
          </p:cNvPr>
          <p:cNvSpPr/>
          <p:nvPr/>
        </p:nvSpPr>
        <p:spPr>
          <a:xfrm>
            <a:off x="1559859" y="1311335"/>
            <a:ext cx="2528047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46A74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男同學輕挑地叫女同學做「老婆」</a:t>
            </a:r>
          </a:p>
        </p:txBody>
      </p:sp>
      <p:sp>
        <p:nvSpPr>
          <p:cNvPr id="31" name="圓角矩形 1">
            <a:extLst>
              <a:ext uri="{FF2B5EF4-FFF2-40B4-BE49-F238E27FC236}">
                <a16:creationId xmlns:a16="http://schemas.microsoft.com/office/drawing/2014/main" id="{C7D14B23-B055-48B8-A389-E25AF16EC538}"/>
              </a:ext>
            </a:extLst>
          </p:cNvPr>
          <p:cNvSpPr/>
          <p:nvPr/>
        </p:nvSpPr>
        <p:spPr>
          <a:xfrm>
            <a:off x="4992184" y="1311335"/>
            <a:ext cx="2784965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800" b="1" kern="100" dirty="0" smtClean="0">
                <a:solidFill>
                  <a:srgbClr val="007F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同學大聲追問</a:t>
            </a:r>
            <a:r>
              <a:rPr lang="zh-TW" altLang="en-US" sz="2800" b="1" kern="100" dirty="0">
                <a:solidFill>
                  <a:srgbClr val="007F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一位女</a:t>
            </a:r>
            <a:r>
              <a:rPr lang="zh-TW" altLang="en-US" sz="2800" b="1" kern="100" dirty="0" smtClean="0">
                <a:solidFill>
                  <a:srgbClr val="007F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同學是否</a:t>
            </a:r>
            <a:r>
              <a:rPr lang="zh-TW" altLang="en-US" sz="2800" b="1" kern="100" dirty="0">
                <a:solidFill>
                  <a:srgbClr val="007F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「大姨媽」來了</a:t>
            </a:r>
          </a:p>
        </p:txBody>
      </p:sp>
      <p:sp>
        <p:nvSpPr>
          <p:cNvPr id="32" name="圓角矩形 1">
            <a:extLst>
              <a:ext uri="{FF2B5EF4-FFF2-40B4-BE49-F238E27FC236}">
                <a16:creationId xmlns:a16="http://schemas.microsoft.com/office/drawing/2014/main" id="{ABA5E7A9-12D2-4BD7-B4D4-8563FFE9E4E5}"/>
              </a:ext>
            </a:extLst>
          </p:cNvPr>
          <p:cNvSpPr/>
          <p:nvPr/>
        </p:nvSpPr>
        <p:spPr>
          <a:xfrm>
            <a:off x="1538342" y="3981553"/>
            <a:ext cx="2528047" cy="15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AC1F2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同學輕聲提醒女同學的裙染了經血</a:t>
            </a:r>
          </a:p>
        </p:txBody>
      </p:sp>
      <p:sp>
        <p:nvSpPr>
          <p:cNvPr id="9" name="圓角矩形 1">
            <a:extLst>
              <a:ext uri="{FF2B5EF4-FFF2-40B4-BE49-F238E27FC236}">
                <a16:creationId xmlns:a16="http://schemas.microsoft.com/office/drawing/2014/main" id="{C7D14B23-B055-48B8-A389-E25AF16EC538}"/>
              </a:ext>
            </a:extLst>
          </p:cNvPr>
          <p:cNvSpPr/>
          <p:nvPr/>
        </p:nvSpPr>
        <p:spPr>
          <a:xfrm>
            <a:off x="5136480" y="4059889"/>
            <a:ext cx="2496371" cy="119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800" b="1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有不相識的人向你拋</a:t>
            </a:r>
            <a:r>
              <a:rPr lang="zh-TW" altLang="en-US" sz="28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媚眼</a:t>
            </a:r>
          </a:p>
        </p:txBody>
      </p:sp>
    </p:spTree>
    <p:extLst>
      <p:ext uri="{BB962C8B-B14F-4D97-AF65-F5344CB8AC3E}">
        <p14:creationId xmlns:p14="http://schemas.microsoft.com/office/powerpoint/2010/main" val="39477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小結</a:t>
            </a:r>
            <a:endParaRPr lang="zh-HK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628650" y="1825625"/>
            <a:ext cx="7886700" cy="3740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zh-TW" altLang="zh-HK" sz="3600" b="1" dirty="0">
                <a:solidFill>
                  <a:srgbClr val="EB6675"/>
                </a:solidFill>
                <a:latin typeface="+mj-ea"/>
              </a:rPr>
              <a:t>以「性」作為閒談或取笑別人的題材</a:t>
            </a:r>
            <a:r>
              <a:rPr lang="zh-TW" altLang="en-US" sz="3600" b="1" dirty="0">
                <a:latin typeface="+mj-ea"/>
              </a:rPr>
              <a:t>，會令人感到尷尬和被冒犯，</a:t>
            </a:r>
            <a:r>
              <a:rPr lang="en-US" altLang="zh-TW" sz="3600" b="1" dirty="0">
                <a:latin typeface="+mj-ea"/>
              </a:rPr>
              <a:t/>
            </a:r>
            <a:br>
              <a:rPr lang="en-US" altLang="zh-TW" sz="3600" b="1" dirty="0">
                <a:latin typeface="+mj-ea"/>
              </a:rPr>
            </a:br>
            <a:r>
              <a:rPr lang="zh-TW" altLang="en-US" sz="3600" b="1" dirty="0">
                <a:latin typeface="+mj-ea"/>
              </a:rPr>
              <a:t>已經觸犯了他人的界線</a:t>
            </a:r>
            <a:endParaRPr lang="en-US" altLang="zh-TW" sz="3600" b="1" dirty="0">
              <a:latin typeface="+mj-ea"/>
            </a:endParaRPr>
          </a:p>
        </p:txBody>
      </p:sp>
      <p:pic>
        <p:nvPicPr>
          <p:cNvPr id="4" name="Picture 4" descr="Forbidden">
            <a:extLst>
              <a:ext uri="{FF2B5EF4-FFF2-40B4-BE49-F238E27FC236}">
                <a16:creationId xmlns:a16="http://schemas.microsoft.com/office/drawing/2014/main" id="{D2F53AFC-E785-40AB-BC06-70DD4D0E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44" y="3810673"/>
            <a:ext cx="1610369" cy="16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A25A21-C5E2-43F6-A3D1-02F342AC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22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0834" y="702365"/>
            <a:ext cx="6474515" cy="988324"/>
          </a:xfrm>
        </p:spPr>
        <p:txBody>
          <a:bodyPr/>
          <a:lstStyle/>
          <a:p>
            <a:r>
              <a:rPr lang="zh-TW" altLang="en-US" b="1" dirty="0">
                <a:solidFill>
                  <a:srgbClr val="EB66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互相尊重</a:t>
            </a:r>
            <a:endParaRPr lang="zh-HK" altLang="en-US" dirty="0">
              <a:solidFill>
                <a:srgbClr val="EB667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與人相處時，我們需要</a:t>
            </a:r>
            <a:r>
              <a:rPr lang="zh-TW" altLang="zh-HK" b="1" dirty="0">
                <a:solidFill>
                  <a:srgbClr val="EB6675"/>
                </a:solidFill>
                <a:latin typeface="+mj-ea"/>
              </a:rPr>
              <a:t>留意對方的感受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，否則超越了彼此的相處界線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。</a:t>
            </a:r>
            <a:endParaRPr lang="zh-TW" altLang="zh-HK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marL="214313" indent="-214313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應尊重他人，不應以「性」和色情作為閒談或取笑別人的題材，否則會令人感到被冒犯，甚至受到傷害。</a:t>
            </a:r>
          </a:p>
          <a:p>
            <a:pPr marL="214313" indent="-214313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與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性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相關的內容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往往涉及個人的私隱，並不適宜作為開玩笑的題材，亦未必是每個人都樂意公開討論，所以必須以</a:t>
            </a:r>
            <a:r>
              <a:rPr lang="zh-TW" altLang="en-US" b="1" dirty="0">
                <a:solidFill>
                  <a:srgbClr val="EB6675"/>
                </a:solidFill>
                <a:latin typeface="+mj-ea"/>
              </a:rPr>
              <a:t>謹慎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、</a:t>
            </a:r>
            <a:r>
              <a:rPr lang="zh-TW" altLang="en-US" b="1" dirty="0">
                <a:solidFill>
                  <a:srgbClr val="EB6675"/>
                </a:solidFill>
                <a:latin typeface="+mj-ea"/>
              </a:rPr>
              <a:t>認真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和</a:t>
            </a:r>
            <a:r>
              <a:rPr lang="zh-TW" altLang="zh-HK" b="1" dirty="0">
                <a:solidFill>
                  <a:srgbClr val="EB6675"/>
                </a:solidFill>
                <a:latin typeface="+mj-ea"/>
              </a:rPr>
              <a:t>尊重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的態度去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應對與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性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相關的話題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。</a:t>
            </a:r>
            <a:endParaRPr lang="zh-HK" altLang="en-US" sz="1400" dirty="0"/>
          </a:p>
        </p:txBody>
      </p:sp>
      <p:pic>
        <p:nvPicPr>
          <p:cNvPr id="4" name="Picture 2" descr="Respect">
            <a:extLst>
              <a:ext uri="{FF2B5EF4-FFF2-40B4-BE49-F238E27FC236}">
                <a16:creationId xmlns:a16="http://schemas.microsoft.com/office/drawing/2014/main" id="{1D4A8B94-4384-4FB8-9154-35A34522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" y="61068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9F4CD9-DA97-4EFE-8BA3-87412E70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34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720" y="888318"/>
            <a:ext cx="1522770" cy="108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93957" y="1049753"/>
            <a:ext cx="64754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TW" altLang="en-US" sz="3600" b="1" dirty="0">
                <a:solidFill>
                  <a:srgbClr val="4470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閱讀第 </a:t>
            </a:r>
            <a:r>
              <a:rPr lang="en-US" altLang="zh-TW" sz="3600" b="1" dirty="0">
                <a:solidFill>
                  <a:srgbClr val="4470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3600" b="1" dirty="0">
                <a:solidFill>
                  <a:srgbClr val="4470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 </a:t>
            </a:r>
            <a:r>
              <a:rPr lang="en-US" altLang="zh-TW" sz="3600" b="1" dirty="0">
                <a:solidFill>
                  <a:srgbClr val="4470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 </a:t>
            </a:r>
            <a:r>
              <a:rPr lang="zh-TW" altLang="en-US" sz="3600" b="1" dirty="0">
                <a:solidFill>
                  <a:srgbClr val="4470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頁，想一想</a:t>
            </a:r>
            <a:r>
              <a:rPr lang="en-US" altLang="zh-TW" sz="3600" b="1" dirty="0">
                <a:solidFill>
                  <a:srgbClr val="4470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09720" y="2129753"/>
            <a:ext cx="75819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just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試根據繪本內容以及日常生活經驗，你認為有哪些行為會跨越警戒線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相處界線？</a:t>
            </a:r>
            <a:endParaRPr lang="en-US" altLang="zh-TW" sz="3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 algn="just" hangingPunct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別人嘗試跨越你的警戒線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相處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界線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27-28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如何保護自己？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DAC3BE-0E7A-4120-809B-8A08BD67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24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02365"/>
            <a:ext cx="7886700" cy="988324"/>
          </a:xfrm>
        </p:spPr>
        <p:txBody>
          <a:bodyPr anchor="b"/>
          <a:lstStyle/>
          <a:p>
            <a:pPr algn="ctr"/>
            <a:r>
              <a:rPr lang="zh-TW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保護自己</a:t>
            </a:r>
            <a:endParaRPr lang="zh-HK" altLang="en-US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一旦別人的行為</a:t>
            </a:r>
            <a:r>
              <a:rPr lang="zh-TW" altLang="zh-HK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或說話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令你感到被冒犯和不安時，要勇敢說出自己的想法，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例如「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不要！」、「不可以！」，甚至即時離開，以</a:t>
            </a:r>
            <a:r>
              <a:rPr lang="zh-TW" altLang="en-US" b="1" dirty="0">
                <a:solidFill>
                  <a:srgbClr val="EB6675"/>
                </a:solidFill>
                <a:latin typeface="+mj-ea"/>
              </a:rPr>
              <a:t>保護自己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。</a:t>
            </a: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marL="214313" indent="-214313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altLang="zh-TW" sz="8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marL="214313" indent="-214313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如遇到他人跨越你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的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警戒線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／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相處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界線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，應該</a:t>
            </a:r>
            <a:r>
              <a:rPr lang="zh-TW" altLang="en-US" b="1" dirty="0">
                <a:solidFill>
                  <a:srgbClr val="EB6675"/>
                </a:solidFill>
                <a:latin typeface="+mj-ea"/>
              </a:rPr>
              <a:t>與信任的人傾訴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，或</a:t>
            </a:r>
            <a:r>
              <a:rPr lang="zh-TW" altLang="en-US" b="1" dirty="0">
                <a:solidFill>
                  <a:srgbClr val="EB6675"/>
                </a:solidFill>
                <a:latin typeface="+mj-ea"/>
              </a:rPr>
              <a:t>尋求幫助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。</a:t>
            </a:r>
            <a:endParaRPr lang="zh-HK" altLang="en-US" sz="1400" dirty="0"/>
          </a:p>
        </p:txBody>
      </p:sp>
      <p:pic>
        <p:nvPicPr>
          <p:cNvPr id="4" name="Picture 3" descr="https://www.edb.gov.hk/attachment/tc/curriculum-development/4-key-tasks/moral-civic/SexEd_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59" y="4475643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edb.gov.hk/attachment/tc/curriculum-development/4-key-tasks/moral-civic/SexEd_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70" y="4475643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6B05F4-CF13-4744-9545-6CD8E358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98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634" y="556593"/>
            <a:ext cx="7703715" cy="98832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9C85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學習重點</a:t>
            </a:r>
            <a:endParaRPr lang="zh-HK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8BF3270-3258-4E59-BEB0-05309F095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92352"/>
              </p:ext>
            </p:extLst>
          </p:nvPr>
        </p:nvGraphicFramePr>
        <p:xfrm>
          <a:off x="811635" y="1470213"/>
          <a:ext cx="7499758" cy="430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1618">
                  <a:extLst>
                    <a:ext uri="{9D8B030D-6E8A-4147-A177-3AD203B41FA5}">
                      <a16:colId xmlns:a16="http://schemas.microsoft.com/office/drawing/2014/main" val="4148415588"/>
                    </a:ext>
                  </a:extLst>
                </a:gridCol>
                <a:gridCol w="6008140">
                  <a:extLst>
                    <a:ext uri="{9D8B030D-6E8A-4147-A177-3AD203B41FA5}">
                      <a16:colId xmlns:a16="http://schemas.microsoft.com/office/drawing/2014/main" val="1174618477"/>
                    </a:ext>
                  </a:extLst>
                </a:gridCol>
              </a:tblGrid>
              <a:tr h="12308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透過繪本閱讀及情境討論，讓學生思考與人相處時應有的界線，從而學會自尊自重、謹言慎行，與人相處時要互相尊重，並懂得保護自己。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20579"/>
                  </a:ext>
                </a:extLst>
              </a:tr>
              <a:tr h="22245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明白人際交往有界線，學習慎言律己，應多顧及他人感受和需要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明白不應以「性」和性情作為閒談或取笑別人的題材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學習以正確態度回應他人不尊重自己的行為，認識如何保護自己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7646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 </a:t>
                      </a:r>
                      <a:r>
                        <a:rPr lang="en-US" altLang="zh-TW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100" b="1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尊重他人、慎言、律己、自愛</a:t>
                      </a:r>
                      <a:endParaRPr lang="zh-TW" altLang="en-US" sz="2100" b="1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6921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255844-7627-40C9-B72F-4FBD3476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487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1815071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anose="020B0604020202020204" pitchFamily="34" charset="0"/>
              </a:rPr>
              <a:t>繪本閱讀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3415785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anose="020B0604020202020204" pitchFamily="34" charset="0"/>
              </a:rPr>
              <a:t>喜歡你，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anose="020B0604020202020204" pitchFamily="34" charset="0"/>
              </a:rPr>
              <a:t>為什麼不能抱抱你？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4" name="Straight Connector 14"/>
          <p:cNvCxnSpPr/>
          <p:nvPr/>
        </p:nvCxnSpPr>
        <p:spPr>
          <a:xfrm>
            <a:off x="2019825" y="2994250"/>
            <a:ext cx="5113083" cy="0"/>
          </a:xfrm>
          <a:prstGeom prst="line">
            <a:avLst/>
          </a:prstGeom>
          <a:ln w="19050">
            <a:solidFill>
              <a:srgbClr val="79C4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9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84532" y="3302558"/>
            <a:ext cx="696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782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假如你是</a:t>
            </a:r>
            <a:r>
              <a:rPr kumimoji="0" lang="zh-TW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D9782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雅雅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782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，內心有甚麼感受？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600153" y="4241157"/>
            <a:ext cx="1161143" cy="1081972"/>
            <a:chOff x="1509485" y="3367315"/>
            <a:chExt cx="1161143" cy="1081972"/>
          </a:xfrm>
        </p:grpSpPr>
        <p:sp>
          <p:nvSpPr>
            <p:cNvPr id="4" name="橢圓 3"/>
            <p:cNvSpPr/>
            <p:nvPr/>
          </p:nvSpPr>
          <p:spPr>
            <a:xfrm>
              <a:off x="1509485" y="3367315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B3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7273" y="3418815"/>
              <a:ext cx="1094594" cy="1008000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3169727" y="4241157"/>
            <a:ext cx="1161143" cy="1081972"/>
            <a:chOff x="3055256" y="3404301"/>
            <a:chExt cx="1161143" cy="1081972"/>
          </a:xfrm>
        </p:grpSpPr>
        <p:sp>
          <p:nvSpPr>
            <p:cNvPr id="7" name="橢圓 6"/>
            <p:cNvSpPr/>
            <p:nvPr/>
          </p:nvSpPr>
          <p:spPr>
            <a:xfrm>
              <a:off x="3055256" y="3404301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B3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9314" y="3480357"/>
              <a:ext cx="1042054" cy="972000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6308876" y="4241157"/>
            <a:ext cx="1221550" cy="1081972"/>
            <a:chOff x="6019253" y="3485477"/>
            <a:chExt cx="1221550" cy="1081972"/>
          </a:xfrm>
        </p:grpSpPr>
        <p:sp>
          <p:nvSpPr>
            <p:cNvPr id="10" name="橢圓 9"/>
            <p:cNvSpPr/>
            <p:nvPr/>
          </p:nvSpPr>
          <p:spPr>
            <a:xfrm>
              <a:off x="6079660" y="3485477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B3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9253" y="3523767"/>
              <a:ext cx="1219725" cy="1005392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4739301" y="4241157"/>
            <a:ext cx="1161143" cy="1081972"/>
            <a:chOff x="4630055" y="3367315"/>
            <a:chExt cx="1161143" cy="1081972"/>
          </a:xfrm>
        </p:grpSpPr>
        <p:sp>
          <p:nvSpPr>
            <p:cNvPr id="13" name="橢圓 12"/>
            <p:cNvSpPr/>
            <p:nvPr/>
          </p:nvSpPr>
          <p:spPr>
            <a:xfrm>
              <a:off x="4630055" y="3367315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B3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58941" y="3404301"/>
              <a:ext cx="1103369" cy="1008000"/>
            </a:xfrm>
            <a:prstGeom prst="rect">
              <a:avLst/>
            </a:prstGeom>
          </p:spPr>
        </p:pic>
      </p:grpSp>
      <p:sp>
        <p:nvSpPr>
          <p:cNvPr id="15" name="文字方塊 14"/>
          <p:cNvSpPr txBox="1"/>
          <p:nvPr/>
        </p:nvSpPr>
        <p:spPr>
          <a:xfrm>
            <a:off x="1084532" y="1202734"/>
            <a:ext cx="69615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先看看書冊內頁第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頁：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EB667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很喜歡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雅雅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，當他在學校門前見到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雅雅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，便上前抱着她。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5A4851E4-0983-4E44-8F88-AB059944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52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84532" y="1202734"/>
            <a:ext cx="69615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再看看書冊內頁第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頁：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EB667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在走廊上，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偷捏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恩恩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的臉頰，然後跑走。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84532" y="3302558"/>
            <a:ext cx="696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85C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假如你是</a:t>
            </a:r>
            <a:r>
              <a:rPr kumimoji="0" lang="zh-TW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9C85C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恩恩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85C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，內心有甚麼感受？</a:t>
            </a:r>
            <a:endParaRPr kumimoji="0" lang="zh-HK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85C0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00153" y="4241157"/>
            <a:ext cx="1161143" cy="1081972"/>
            <a:chOff x="1600153" y="4241157"/>
            <a:chExt cx="1161143" cy="1081972"/>
          </a:xfrm>
        </p:grpSpPr>
        <p:sp>
          <p:nvSpPr>
            <p:cNvPr id="5" name="橢圓 4"/>
            <p:cNvSpPr/>
            <p:nvPr/>
          </p:nvSpPr>
          <p:spPr>
            <a:xfrm>
              <a:off x="1600153" y="4241157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35746" y="4424271"/>
              <a:ext cx="1096522" cy="773799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3169727" y="4241157"/>
            <a:ext cx="1161143" cy="1081972"/>
            <a:chOff x="3169727" y="4241157"/>
            <a:chExt cx="1161143" cy="1081972"/>
          </a:xfrm>
        </p:grpSpPr>
        <p:sp>
          <p:nvSpPr>
            <p:cNvPr id="8" name="橢圓 7"/>
            <p:cNvSpPr/>
            <p:nvPr/>
          </p:nvSpPr>
          <p:spPr>
            <a:xfrm>
              <a:off x="3169727" y="4241157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6593" y="4391750"/>
              <a:ext cx="1135314" cy="809814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4739301" y="4241157"/>
            <a:ext cx="1168149" cy="1162097"/>
            <a:chOff x="4739301" y="4241157"/>
            <a:chExt cx="1168149" cy="1162097"/>
          </a:xfrm>
        </p:grpSpPr>
        <p:sp>
          <p:nvSpPr>
            <p:cNvPr id="11" name="橢圓 10"/>
            <p:cNvSpPr/>
            <p:nvPr/>
          </p:nvSpPr>
          <p:spPr>
            <a:xfrm>
              <a:off x="4739301" y="4241157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14223" y="4422284"/>
              <a:ext cx="1093227" cy="98097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6337903" y="4241157"/>
            <a:ext cx="1288948" cy="1081972"/>
            <a:chOff x="6337903" y="4241157"/>
            <a:chExt cx="1288948" cy="1081972"/>
          </a:xfrm>
        </p:grpSpPr>
        <p:sp>
          <p:nvSpPr>
            <p:cNvPr id="14" name="橢圓 13"/>
            <p:cNvSpPr/>
            <p:nvPr/>
          </p:nvSpPr>
          <p:spPr>
            <a:xfrm>
              <a:off x="6369283" y="4241157"/>
              <a:ext cx="1161143" cy="1081972"/>
            </a:xfrm>
            <a:prstGeom prst="ellipse">
              <a:avLst/>
            </a:prstGeom>
            <a:solidFill>
              <a:srgbClr val="F8F0D9"/>
            </a:solidFill>
            <a:ln w="38100">
              <a:solidFill>
                <a:srgbClr val="5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7903" y="4427305"/>
              <a:ext cx="1288948" cy="738703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1E6D9E0C-DED1-4187-876F-3BC21CE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74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84532" y="1202734"/>
            <a:ext cx="69615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再看看書冊內頁第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67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頁：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EB667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小息時，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和其他同學取笑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阿勝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胖胖的身體。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84532" y="3302558"/>
            <a:ext cx="696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假如你是</a:t>
            </a:r>
            <a:r>
              <a:rPr kumimoji="0" lang="zh-TW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阿勝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，內心有甚麼感受？</a:t>
            </a:r>
            <a:endParaRPr kumimoji="0" lang="zh-HK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C9770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00153" y="4241157"/>
            <a:ext cx="1161143" cy="1081972"/>
            <a:chOff x="1600153" y="4241157"/>
            <a:chExt cx="1161143" cy="1081972"/>
          </a:xfrm>
        </p:grpSpPr>
        <p:sp>
          <p:nvSpPr>
            <p:cNvPr id="5" name="橢圓 4"/>
            <p:cNvSpPr/>
            <p:nvPr/>
          </p:nvSpPr>
          <p:spPr>
            <a:xfrm>
              <a:off x="1600153" y="4241157"/>
              <a:ext cx="1161143" cy="1081972"/>
            </a:xfrm>
            <a:prstGeom prst="ellipse">
              <a:avLst/>
            </a:prstGeom>
            <a:solidFill>
              <a:srgbClr val="FFE7D1"/>
            </a:solidFill>
            <a:ln w="38100">
              <a:solidFill>
                <a:srgbClr val="060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E7D1"/>
                </a:clrFrom>
                <a:clrTo>
                  <a:srgbClr val="FFE7D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61920" y="4350713"/>
              <a:ext cx="992308" cy="900000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3169727" y="4241157"/>
            <a:ext cx="1161143" cy="1081972"/>
            <a:chOff x="3169727" y="4241157"/>
            <a:chExt cx="1161143" cy="1081972"/>
          </a:xfrm>
        </p:grpSpPr>
        <p:sp>
          <p:nvSpPr>
            <p:cNvPr id="8" name="橢圓 7"/>
            <p:cNvSpPr/>
            <p:nvPr/>
          </p:nvSpPr>
          <p:spPr>
            <a:xfrm>
              <a:off x="3169727" y="4241157"/>
              <a:ext cx="1161143" cy="1081972"/>
            </a:xfrm>
            <a:prstGeom prst="ellipse">
              <a:avLst/>
            </a:prstGeom>
            <a:solidFill>
              <a:srgbClr val="FFE7D1"/>
            </a:solidFill>
            <a:ln w="38100">
              <a:solidFill>
                <a:srgbClr val="060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E7D1"/>
                </a:clrFrom>
                <a:clrTo>
                  <a:srgbClr val="FFE7D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0600" y="4292657"/>
              <a:ext cx="917248" cy="1008000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4739301" y="4241157"/>
            <a:ext cx="1161143" cy="1081972"/>
            <a:chOff x="4739301" y="4241157"/>
            <a:chExt cx="1161143" cy="1081972"/>
          </a:xfrm>
        </p:grpSpPr>
        <p:sp>
          <p:nvSpPr>
            <p:cNvPr id="11" name="橢圓 10"/>
            <p:cNvSpPr/>
            <p:nvPr/>
          </p:nvSpPr>
          <p:spPr>
            <a:xfrm>
              <a:off x="4739301" y="4241157"/>
              <a:ext cx="1161143" cy="1081972"/>
            </a:xfrm>
            <a:prstGeom prst="ellipse">
              <a:avLst/>
            </a:prstGeom>
            <a:solidFill>
              <a:srgbClr val="FFE7D1"/>
            </a:solidFill>
            <a:ln w="38100">
              <a:solidFill>
                <a:srgbClr val="060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E7D1"/>
                </a:clrFrom>
                <a:clrTo>
                  <a:srgbClr val="FFE7D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18529" y="4278143"/>
              <a:ext cx="1035106" cy="1001444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6369283" y="4241157"/>
            <a:ext cx="1161143" cy="1081972"/>
            <a:chOff x="6369283" y="4241157"/>
            <a:chExt cx="1161143" cy="1081972"/>
          </a:xfrm>
        </p:grpSpPr>
        <p:sp>
          <p:nvSpPr>
            <p:cNvPr id="14" name="橢圓 13"/>
            <p:cNvSpPr/>
            <p:nvPr/>
          </p:nvSpPr>
          <p:spPr>
            <a:xfrm>
              <a:off x="6369283" y="4241157"/>
              <a:ext cx="1161143" cy="1081972"/>
            </a:xfrm>
            <a:prstGeom prst="ellipse">
              <a:avLst/>
            </a:prstGeom>
            <a:solidFill>
              <a:srgbClr val="FFE7D1"/>
            </a:solidFill>
            <a:ln w="38100">
              <a:solidFill>
                <a:srgbClr val="060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E7D1"/>
                </a:clrFrom>
                <a:clrTo>
                  <a:srgbClr val="FFE7D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87870" y="4289732"/>
              <a:ext cx="1123968" cy="1017286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8EBFBECA-EFEA-408A-BC61-E1DCFFB8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20" y="935370"/>
            <a:ext cx="1522770" cy="98589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32490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閱讀第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頁，想一想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85011" y="2341461"/>
            <a:ext cx="69615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3600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經過上述三件</a:t>
            </a:r>
            <a:r>
              <a:rPr lang="zh-TW" altLang="en-US" sz="3600" dirty="0" smtClean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事後，</a:t>
            </a:r>
            <a:r>
              <a:rPr lang="zh-TW" altLang="en-US" sz="3600" u="sng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小俊</a:t>
            </a:r>
            <a:r>
              <a:rPr lang="zh-TW" altLang="en-US" sz="3600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與同學的關係會出現</a:t>
            </a:r>
            <a:r>
              <a:rPr lang="zh-TW" altLang="en-US" sz="3600" dirty="0" smtClean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甚麼情況？</a:t>
            </a:r>
            <a:endParaRPr lang="en-US" altLang="zh-TW" sz="3600" dirty="0">
              <a:solidFill>
                <a:srgbClr val="83992A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TW" altLang="en-US" sz="3600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zh-TW" altLang="en-US" sz="3600" u="sng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小俊</a:t>
            </a:r>
            <a:r>
              <a:rPr lang="zh-TW" altLang="en-US" sz="3600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可如何處理／修補</a:t>
            </a:r>
            <a:r>
              <a:rPr lang="zh-TW" altLang="en-US" sz="3600" dirty="0" smtClean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同學的關係</a:t>
            </a:r>
            <a:r>
              <a:rPr lang="en-US" altLang="zh-TW" sz="3600" dirty="0">
                <a:solidFill>
                  <a:srgbClr val="83992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solidFill>
                <a:srgbClr val="83992A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7497C-46AC-408E-95AE-7E1FFA30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26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209013" y="1950802"/>
            <a:ext cx="4725974" cy="1508168"/>
            <a:chOff x="1726579" y="2460194"/>
            <a:chExt cx="4725974" cy="1508168"/>
          </a:xfrm>
        </p:grpSpPr>
        <p:sp>
          <p:nvSpPr>
            <p:cNvPr id="3" name="文字方塊 2"/>
            <p:cNvSpPr txBox="1"/>
            <p:nvPr/>
          </p:nvSpPr>
          <p:spPr>
            <a:xfrm>
              <a:off x="2008707" y="2460194"/>
              <a:ext cx="41617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+mj-ea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喜歡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Symbol" panose="05050102010706020507" pitchFamily="18" charset="2"/>
                </a:rPr>
                <a:t>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Symbol" panose="05050102010706020507" pitchFamily="18" charset="2"/>
                </a:rPr>
                <a:t> 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任意妄為</a:t>
              </a:r>
              <a:endParaRPr kumimoji="0" lang="zh-HK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726579" y="3198921"/>
              <a:ext cx="47259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+mj-ea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開玩笑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Symbol" panose="05050102010706020507" pitchFamily="18" charset="2"/>
                </a:rPr>
                <a:t>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Symbol" panose="05050102010706020507" pitchFamily="18" charset="2"/>
                </a:rPr>
                <a:t> </a:t>
              </a:r>
              <a:r>
                <a: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9D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Symbol" panose="05050102010706020507" pitchFamily="18" charset="2"/>
                </a:rPr>
                <a:t>無傷大雅</a:t>
              </a:r>
              <a:endParaRPr kumimoji="0" lang="zh-HK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06099" y="3682269"/>
            <a:ext cx="6731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0" lang="zh-TW" altLang="zh-HK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與人相處時，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3C9770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0" lang="zh-TW" altLang="zh-HK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需要留意對方的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意願和</a:t>
            </a:r>
            <a:r>
              <a:rPr kumimoji="0" lang="zh-TW" altLang="zh-HK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感受，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3C9770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4000" b="1" i="0" u="none" strike="noStrike" kern="1200" cap="none" spc="0" normalizeH="0" baseline="0" noProof="0" dirty="0">
                <a:ln>
                  <a:noFill/>
                </a:ln>
                <a:solidFill>
                  <a:srgbClr val="3C977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否則超越了彼此的相處界線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9770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D20D92-4FA0-4FBD-8D5C-33A8D5C6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87A4884-583F-4C23-BE46-8BC9304528D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小結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4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小結</a:t>
            </a:r>
            <a:endParaRPr lang="zh-HK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628650" y="1825625"/>
            <a:ext cx="7886700" cy="37932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600" b="1" dirty="0">
                <a:latin typeface="+mj-ea"/>
              </a:rPr>
              <a:t>人與人之間除了</a:t>
            </a:r>
            <a:r>
              <a:rPr lang="zh-TW" altLang="en-US" sz="3600" b="1" dirty="0">
                <a:solidFill>
                  <a:srgbClr val="EB6675"/>
                </a:solidFill>
                <a:latin typeface="+mj-ea"/>
              </a:rPr>
              <a:t>看得見</a:t>
            </a:r>
            <a:r>
              <a:rPr lang="zh-TW" altLang="en-US" sz="3600" b="1" dirty="0">
                <a:latin typeface="+mj-ea"/>
              </a:rPr>
              <a:t>的界線，包括每個人的所屬空間、私人物品、身體等。</a:t>
            </a:r>
            <a:endParaRPr lang="en-US" altLang="zh-TW" sz="3600" b="1" dirty="0"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zh-TW" altLang="en-US" sz="3600" b="1" dirty="0">
                <a:latin typeface="+mj-ea"/>
              </a:rPr>
              <a:t>同時，亦存在有</a:t>
            </a:r>
            <a:r>
              <a:rPr lang="zh-TW" altLang="en-US" sz="3600" b="1" dirty="0">
                <a:solidFill>
                  <a:srgbClr val="EB6675"/>
                </a:solidFill>
                <a:latin typeface="+mj-ea"/>
              </a:rPr>
              <a:t>看不見</a:t>
            </a:r>
            <a:r>
              <a:rPr lang="zh-TW" altLang="en-US" sz="3600" b="1" dirty="0">
                <a:latin typeface="+mj-ea"/>
              </a:rPr>
              <a:t>的界線，例如每個人的情緒、喜好、言語、個人資料、</a:t>
            </a:r>
            <a:r>
              <a:rPr lang="zh-TW" altLang="en-US" sz="3600" b="1" dirty="0" smtClean="0">
                <a:latin typeface="+mj-ea"/>
              </a:rPr>
              <a:t>時間。</a:t>
            </a:r>
            <a:endParaRPr lang="zh-HK" altLang="en-US" sz="3600" b="1" dirty="0">
              <a:latin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A6AD88-B2F8-43CB-A3F3-961706D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3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new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1872</Words>
  <Application>Microsoft Office PowerPoint</Application>
  <PresentationFormat>如螢幕大小 (4:3)</PresentationFormat>
  <Paragraphs>153</Paragraphs>
  <Slides>18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Helvetica</vt:lpstr>
      <vt:lpstr>Symbol</vt:lpstr>
      <vt:lpstr>Tahoma</vt:lpstr>
      <vt:lpstr>Times New Roman</vt:lpstr>
      <vt:lpstr>Office 佈景主題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互相尊重</vt:lpstr>
      <vt:lpstr>PowerPoint 簡報</vt:lpstr>
      <vt:lpstr>保護自己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42</cp:revision>
  <dcterms:created xsi:type="dcterms:W3CDTF">2021-08-23T09:08:23Z</dcterms:created>
  <dcterms:modified xsi:type="dcterms:W3CDTF">2022-06-20T10:14:53Z</dcterms:modified>
</cp:coreProperties>
</file>